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1" r:id="rId3"/>
    <p:sldId id="270" r:id="rId4"/>
    <p:sldId id="271" r:id="rId5"/>
    <p:sldId id="272" r:id="rId6"/>
    <p:sldId id="273" r:id="rId7"/>
    <p:sldId id="274" r:id="rId8"/>
    <p:sldId id="276" r:id="rId9"/>
    <p:sldId id="283" r:id="rId10"/>
    <p:sldId id="277" r:id="rId11"/>
    <p:sldId id="279" r:id="rId12"/>
    <p:sldId id="280" r:id="rId13"/>
  </p:sldIdLst>
  <p:sldSz cx="12192000" cy="6858000"/>
  <p:notesSz cx="6858000" cy="9144000"/>
  <p:embeddedFontLst>
    <p:embeddedFont>
      <p:font typeface="Calibri (MS) Bold" panose="020B0604020202020204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mbria Bold" panose="02040803050406030204" pitchFamily="18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F68A1-48BC-F5BF-CA82-B76C3E235E90}" v="268" dt="2025-10-09T07:03:06.848"/>
    <p1510:client id="{DBD64B26-8E70-4FAC-4B4B-D27806978473}" v="1068" dt="2025-10-09T06:59:20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9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E5E33-5F6B-4DF4-AEF4-FBE0C7A9C9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3DC16A-4BB8-402B-AEF7-E4912793D102}">
      <dgm:prSet phldrT="[Text]" custT="1"/>
      <dgm:spPr/>
      <dgm:t>
        <a:bodyPr/>
        <a:lstStyle/>
        <a:p>
          <a:pPr algn="l" rtl="0">
            <a:lnSpc>
              <a:spcPct val="90000"/>
            </a:lnSpc>
          </a:pPr>
          <a:r>
            <a:rPr lang="en-US" sz="2800" dirty="0">
              <a:latin typeface="Cambria"/>
              <a:ea typeface="Cambria"/>
              <a:cs typeface="+mn-cs"/>
            </a:rPr>
            <a:t>The facility has defined and established procedures for segregation, collection, treatment and disposal of Biomedical Waste as per guidelines</a:t>
          </a:r>
          <a:endParaRPr lang="en-US" sz="2800" dirty="0">
            <a:latin typeface="Cambria"/>
            <a:ea typeface="Calibri"/>
            <a:cs typeface="Calibri"/>
          </a:endParaRPr>
        </a:p>
      </dgm:t>
    </dgm:pt>
    <dgm:pt modelId="{F8DC5FAB-9B8A-4F2F-8F6A-51E6431697AB}" type="parTrans" cxnId="{9A53D685-3F24-4433-AE2F-ED801EB2E664}">
      <dgm:prSet/>
      <dgm:spPr/>
      <dgm:t>
        <a:bodyPr/>
        <a:lstStyle/>
        <a:p>
          <a:endParaRPr lang="en-US"/>
        </a:p>
      </dgm:t>
    </dgm:pt>
    <dgm:pt modelId="{3086CCE9-09BB-4DD5-8E70-2C798C3F4477}" type="sibTrans" cxnId="{9A53D685-3F24-4433-AE2F-ED801EB2E664}">
      <dgm:prSet/>
      <dgm:spPr/>
      <dgm:t>
        <a:bodyPr/>
        <a:lstStyle/>
        <a:p>
          <a:endParaRPr lang="en-US"/>
        </a:p>
      </dgm:t>
    </dgm:pt>
    <dgm:pt modelId="{98117E40-A562-4367-891F-88CFF49F5C3B}" type="pres">
      <dgm:prSet presAssocID="{C55E5E33-5F6B-4DF4-AEF4-FBE0C7A9C92B}" presName="linear" presStyleCnt="0">
        <dgm:presLayoutVars>
          <dgm:animLvl val="lvl"/>
          <dgm:resizeHandles val="exact"/>
        </dgm:presLayoutVars>
      </dgm:prSet>
      <dgm:spPr/>
    </dgm:pt>
    <dgm:pt modelId="{CE488A81-FEE3-4D45-8B34-D893DB43DD1A}" type="pres">
      <dgm:prSet presAssocID="{EF3DC16A-4BB8-402B-AEF7-E4912793D102}" presName="parentText" presStyleLbl="node1" presStyleIdx="0" presStyleCnt="1" custLinFactNeighborX="-260" custLinFactNeighborY="-54989">
        <dgm:presLayoutVars>
          <dgm:chMax val="0"/>
          <dgm:bulletEnabled val="1"/>
        </dgm:presLayoutVars>
      </dgm:prSet>
      <dgm:spPr>
        <a:solidFill>
          <a:schemeClr val="accent1">
            <a:lumMod val="75000"/>
          </a:schemeClr>
        </a:solidFill>
      </dgm:spPr>
    </dgm:pt>
  </dgm:ptLst>
  <dgm:cxnLst>
    <dgm:cxn modelId="{9A53D685-3F24-4433-AE2F-ED801EB2E664}" srcId="{C55E5E33-5F6B-4DF4-AEF4-FBE0C7A9C92B}" destId="{EF3DC16A-4BB8-402B-AEF7-E4912793D102}" srcOrd="0" destOrd="0" parTransId="{F8DC5FAB-9B8A-4F2F-8F6A-51E6431697AB}" sibTransId="{3086CCE9-09BB-4DD5-8E70-2C798C3F4477}"/>
    <dgm:cxn modelId="{725ECBBA-C2DE-4300-8916-BA288DFB01AF}" type="presOf" srcId="{C55E5E33-5F6B-4DF4-AEF4-FBE0C7A9C92B}" destId="{98117E40-A562-4367-891F-88CFF49F5C3B}" srcOrd="0" destOrd="0" presId="urn:microsoft.com/office/officeart/2005/8/layout/vList2"/>
    <dgm:cxn modelId="{53B920EC-5637-4A8A-8C4D-1413C1A630F0}" type="presOf" srcId="{EF3DC16A-4BB8-402B-AEF7-E4912793D102}" destId="{CE488A81-FEE3-4D45-8B34-D893DB43DD1A}" srcOrd="0" destOrd="0" presId="urn:microsoft.com/office/officeart/2005/8/layout/vList2"/>
    <dgm:cxn modelId="{A62FDA5A-D902-48D5-9486-D3644299F1EE}" type="presParOf" srcId="{98117E40-A562-4367-891F-88CFF49F5C3B}" destId="{CE488A81-FEE3-4D45-8B34-D893DB43DD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88A81-FEE3-4D45-8B34-D893DB43DD1A}">
      <dsp:nvSpPr>
        <dsp:cNvPr id="0" name=""/>
        <dsp:cNvSpPr/>
      </dsp:nvSpPr>
      <dsp:spPr>
        <a:xfrm>
          <a:off x="0" y="0"/>
          <a:ext cx="10657560" cy="152100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mbria"/>
              <a:ea typeface="Cambria"/>
              <a:cs typeface="+mn-cs"/>
            </a:rPr>
            <a:t>The facility has defined and established procedures for segregation, collection, treatment and disposal of Biomedical Waste as per guidelines</a:t>
          </a:r>
          <a:endParaRPr lang="en-US" sz="2800" kern="1200" dirty="0">
            <a:latin typeface="Cambria"/>
            <a:ea typeface="Calibri"/>
            <a:cs typeface="Calibri"/>
          </a:endParaRPr>
        </a:p>
      </dsp:txBody>
      <dsp:txXfrm>
        <a:off x="74249" y="74249"/>
        <a:ext cx="10509062" cy="137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1.jpeg"/><Relationship Id="rId10" Type="http://schemas.microsoft.com/office/2007/relationships/diagramDrawing" Target="../diagrams/drawing1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jpe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3.svg"/><Relationship Id="rId7" Type="http://schemas.openxmlformats.org/officeDocument/2006/relationships/image" Target="../media/image3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3.svg"/><Relationship Id="rId7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43.jpe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95409" y="936117"/>
            <a:ext cx="3982469" cy="4325112"/>
          </a:xfrm>
          <a:custGeom>
            <a:avLst/>
            <a:gdLst/>
            <a:ahLst/>
            <a:cxnLst/>
            <a:rect l="l" t="t" r="r" b="b"/>
            <a:pathLst>
              <a:path w="3982469" h="4325112">
                <a:moveTo>
                  <a:pt x="0" y="0"/>
                </a:moveTo>
                <a:lnTo>
                  <a:pt x="3982469" y="0"/>
                </a:lnTo>
                <a:lnTo>
                  <a:pt x="3982469" y="4325112"/>
                </a:lnTo>
                <a:lnTo>
                  <a:pt x="0" y="4325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50770" y="5451348"/>
            <a:ext cx="1393317" cy="1406652"/>
          </a:xfrm>
          <a:custGeom>
            <a:avLst/>
            <a:gdLst/>
            <a:ahLst/>
            <a:cxnLst/>
            <a:rect l="l" t="t" r="r" b="b"/>
            <a:pathLst>
              <a:path w="1393317" h="1406652">
                <a:moveTo>
                  <a:pt x="0" y="0"/>
                </a:moveTo>
                <a:lnTo>
                  <a:pt x="1393317" y="0"/>
                </a:lnTo>
                <a:lnTo>
                  <a:pt x="1393317" y="1406652"/>
                </a:lnTo>
                <a:lnTo>
                  <a:pt x="0" y="14066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289672" y="5443728"/>
            <a:ext cx="1393317" cy="1406652"/>
          </a:xfrm>
          <a:custGeom>
            <a:avLst/>
            <a:gdLst/>
            <a:ahLst/>
            <a:cxnLst/>
            <a:rect l="l" t="t" r="r" b="b"/>
            <a:pathLst>
              <a:path w="1393317" h="1406652">
                <a:moveTo>
                  <a:pt x="0" y="0"/>
                </a:moveTo>
                <a:lnTo>
                  <a:pt x="1393317" y="0"/>
                </a:lnTo>
                <a:lnTo>
                  <a:pt x="1393317" y="1406652"/>
                </a:lnTo>
                <a:lnTo>
                  <a:pt x="0" y="1406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257413" y="5392569"/>
            <a:ext cx="1393317" cy="1406652"/>
          </a:xfrm>
          <a:custGeom>
            <a:avLst/>
            <a:gdLst/>
            <a:ahLst/>
            <a:cxnLst/>
            <a:rect l="l" t="t" r="r" b="b"/>
            <a:pathLst>
              <a:path w="1393317" h="1406652">
                <a:moveTo>
                  <a:pt x="0" y="0"/>
                </a:moveTo>
                <a:lnTo>
                  <a:pt x="1393317" y="0"/>
                </a:lnTo>
                <a:lnTo>
                  <a:pt x="1393317" y="1406652"/>
                </a:lnTo>
                <a:lnTo>
                  <a:pt x="0" y="14066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84032" y="1197236"/>
            <a:ext cx="6916422" cy="3985419"/>
          </a:xfrm>
          <a:custGeom>
            <a:avLst/>
            <a:gdLst/>
            <a:ahLst/>
            <a:cxnLst/>
            <a:rect l="l" t="t" r="r" b="b"/>
            <a:pathLst>
              <a:path w="7521702" h="4360040">
                <a:moveTo>
                  <a:pt x="0" y="0"/>
                </a:moveTo>
                <a:lnTo>
                  <a:pt x="7521702" y="0"/>
                </a:lnTo>
                <a:lnTo>
                  <a:pt x="7521702" y="4360040"/>
                </a:lnTo>
                <a:lnTo>
                  <a:pt x="0" y="4360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79581" y="5451348"/>
            <a:ext cx="1393317" cy="1406652"/>
          </a:xfrm>
          <a:custGeom>
            <a:avLst/>
            <a:gdLst/>
            <a:ahLst/>
            <a:cxnLst/>
            <a:rect l="l" t="t" r="r" b="b"/>
            <a:pathLst>
              <a:path w="1393317" h="1406652">
                <a:moveTo>
                  <a:pt x="0" y="0"/>
                </a:moveTo>
                <a:lnTo>
                  <a:pt x="1393317" y="0"/>
                </a:lnTo>
                <a:lnTo>
                  <a:pt x="1393317" y="1406652"/>
                </a:lnTo>
                <a:lnTo>
                  <a:pt x="0" y="14066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321807" y="5451348"/>
            <a:ext cx="1393317" cy="1399032"/>
          </a:xfrm>
          <a:custGeom>
            <a:avLst/>
            <a:gdLst/>
            <a:ahLst/>
            <a:cxnLst/>
            <a:rect l="l" t="t" r="r" b="b"/>
            <a:pathLst>
              <a:path w="1393317" h="1399032">
                <a:moveTo>
                  <a:pt x="0" y="0"/>
                </a:moveTo>
                <a:lnTo>
                  <a:pt x="1393317" y="0"/>
                </a:lnTo>
                <a:lnTo>
                  <a:pt x="1393317" y="1399032"/>
                </a:lnTo>
                <a:lnTo>
                  <a:pt x="0" y="13990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25278" y="5451396"/>
            <a:ext cx="1393317" cy="1317374"/>
          </a:xfrm>
          <a:custGeom>
            <a:avLst/>
            <a:gdLst/>
            <a:ahLst/>
            <a:cxnLst/>
            <a:rect l="l" t="t" r="r" b="b"/>
            <a:pathLst>
              <a:path w="1393317" h="1317374">
                <a:moveTo>
                  <a:pt x="0" y="0"/>
                </a:moveTo>
                <a:lnTo>
                  <a:pt x="1393317" y="0"/>
                </a:lnTo>
                <a:lnTo>
                  <a:pt x="1393317" y="1317374"/>
                </a:lnTo>
                <a:lnTo>
                  <a:pt x="0" y="131737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79581" y="141570"/>
            <a:ext cx="1220619" cy="827313"/>
          </a:xfrm>
          <a:custGeom>
            <a:avLst/>
            <a:gdLst/>
            <a:ahLst/>
            <a:cxnLst/>
            <a:rect l="l" t="t" r="r" b="b"/>
            <a:pathLst>
              <a:path w="1220619" h="827313">
                <a:moveTo>
                  <a:pt x="0" y="0"/>
                </a:moveTo>
                <a:lnTo>
                  <a:pt x="1220619" y="0"/>
                </a:lnTo>
                <a:lnTo>
                  <a:pt x="1220619" y="827313"/>
                </a:lnTo>
                <a:lnTo>
                  <a:pt x="0" y="8273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921870" y="141532"/>
            <a:ext cx="1055913" cy="717623"/>
          </a:xfrm>
          <a:custGeom>
            <a:avLst/>
            <a:gdLst/>
            <a:ahLst/>
            <a:cxnLst/>
            <a:rect l="l" t="t" r="r" b="b"/>
            <a:pathLst>
              <a:path w="1055913" h="717623">
                <a:moveTo>
                  <a:pt x="0" y="0"/>
                </a:moveTo>
                <a:lnTo>
                  <a:pt x="1055913" y="0"/>
                </a:lnTo>
                <a:lnTo>
                  <a:pt x="1055913" y="717623"/>
                </a:lnTo>
                <a:lnTo>
                  <a:pt x="0" y="7176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140712" y="3640746"/>
            <a:ext cx="4596698" cy="128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8"/>
              </a:lnSpc>
            </a:pPr>
            <a:r>
              <a:rPr lang="en-US" sz="4000" b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Area of Concern F</a:t>
            </a:r>
            <a:endParaRPr lang="en-US" sz="4000"/>
          </a:p>
          <a:p>
            <a:pPr algn="ctr"/>
            <a:r>
              <a:rPr lang="en-US" sz="3200" b="1" err="1">
                <a:solidFill>
                  <a:srgbClr val="FFFFFF"/>
                </a:solidFill>
                <a:ea typeface="+mn-lt"/>
                <a:cs typeface="+mn-lt"/>
              </a:rPr>
              <a:t>चिंता</a:t>
            </a:r>
            <a:r>
              <a:rPr lang="en-US" sz="32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FFFFFF"/>
                </a:solidFill>
                <a:ea typeface="+mn-lt"/>
                <a:cs typeface="+mn-lt"/>
              </a:rPr>
              <a:t>का</a:t>
            </a:r>
            <a:r>
              <a:rPr lang="en-US" sz="32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FFFFFF"/>
                </a:solidFill>
                <a:ea typeface="+mn-lt"/>
                <a:cs typeface="+mn-lt"/>
              </a:rPr>
              <a:t>क्षेत्र</a:t>
            </a:r>
            <a:r>
              <a:rPr lang="en-US" sz="3200" b="1">
                <a:solidFill>
                  <a:srgbClr val="FFFFFF"/>
                </a:solidFill>
                <a:ea typeface="+mn-lt"/>
                <a:cs typeface="+mn-lt"/>
              </a:rPr>
              <a:t> F</a:t>
            </a:r>
            <a:endParaRPr lang="en-US" sz="3200">
              <a:ea typeface="Calibri"/>
              <a:cs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24330" y="1395985"/>
            <a:ext cx="5385118" cy="2082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8"/>
              </a:lnSpc>
            </a:pPr>
            <a:r>
              <a:rPr lang="en-US" sz="4000" b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BIOMEDICAL WASTE MANAGEMENT</a:t>
            </a:r>
          </a:p>
          <a:p>
            <a:pPr algn="ctr"/>
            <a:r>
              <a:rPr lang="en-US" sz="3200" b="1" err="1">
                <a:solidFill>
                  <a:srgbClr val="FFFFFF"/>
                </a:solidFill>
                <a:ea typeface="+mn-lt"/>
                <a:cs typeface="+mn-lt"/>
              </a:rPr>
              <a:t>जैव-चिकित्सीय</a:t>
            </a:r>
            <a:r>
              <a:rPr lang="en-US" sz="32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FFFFFF"/>
                </a:solidFill>
                <a:ea typeface="+mn-lt"/>
                <a:cs typeface="+mn-lt"/>
              </a:rPr>
              <a:t>अपशिष्ट</a:t>
            </a:r>
            <a:r>
              <a:rPr lang="en-US" sz="3200" b="1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3200" b="1" err="1">
                <a:solidFill>
                  <a:srgbClr val="FFFFFF"/>
                </a:solidFill>
                <a:ea typeface="+mn-lt"/>
                <a:cs typeface="+mn-lt"/>
              </a:rPr>
              <a:t>प्रबंधन</a:t>
            </a:r>
            <a:endParaRPr lang="en-US" sz="3200" err="1">
              <a:ea typeface="Calibri"/>
              <a:cs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39441" y="3098540"/>
            <a:ext cx="125511" cy="676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404" b="1">
                <a:solidFill>
                  <a:srgbClr val="FFFFFF"/>
                </a:solidFill>
                <a:latin typeface="Cambria Bold"/>
                <a:ea typeface="Cambria Bold"/>
                <a:cs typeface="Cambria Bold"/>
                <a:sym typeface="Cambria Bold"/>
              </a:rPr>
              <a:t> </a:t>
            </a: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BC8AAA57-966C-94D8-1432-8FF06AA82F63}"/>
              </a:ext>
            </a:extLst>
          </p:cNvPr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92972" y="1675219"/>
            <a:ext cx="10806046" cy="4394197"/>
          </a:xfrm>
          <a:custGeom>
            <a:avLst/>
            <a:gdLst/>
            <a:ahLst/>
            <a:cxnLst/>
            <a:rect l="l" t="t" r="r" b="b"/>
            <a:pathLst>
              <a:path w="10806046" h="4394197">
                <a:moveTo>
                  <a:pt x="0" y="0"/>
                </a:moveTo>
                <a:lnTo>
                  <a:pt x="10806046" y="0"/>
                </a:lnTo>
                <a:lnTo>
                  <a:pt x="10806046" y="4394197"/>
                </a:lnTo>
                <a:lnTo>
                  <a:pt x="0" y="4394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080004" y="633974"/>
            <a:ext cx="6293491" cy="69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Liquid Waste Management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43471" y="462153"/>
            <a:ext cx="10905106" cy="4620892"/>
          </a:xfrm>
          <a:custGeom>
            <a:avLst/>
            <a:gdLst/>
            <a:ahLst/>
            <a:cxnLst/>
            <a:rect l="l" t="t" r="r" b="b"/>
            <a:pathLst>
              <a:path w="10905106" h="4620892">
                <a:moveTo>
                  <a:pt x="0" y="0"/>
                </a:moveTo>
                <a:lnTo>
                  <a:pt x="10905106" y="0"/>
                </a:lnTo>
                <a:lnTo>
                  <a:pt x="10905106" y="4620892"/>
                </a:lnTo>
                <a:lnTo>
                  <a:pt x="0" y="4620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63503" y="-63503"/>
            <a:ext cx="12308586" cy="6985006"/>
          </a:xfrm>
          <a:custGeom>
            <a:avLst/>
            <a:gdLst/>
            <a:ahLst/>
            <a:cxnLst/>
            <a:rect l="l" t="t" r="r" b="b"/>
            <a:pathLst>
              <a:path w="12308586" h="6985006">
                <a:moveTo>
                  <a:pt x="0" y="0"/>
                </a:moveTo>
                <a:lnTo>
                  <a:pt x="12308586" y="0"/>
                </a:lnTo>
                <a:lnTo>
                  <a:pt x="12308586" y="6985006"/>
                </a:lnTo>
                <a:lnTo>
                  <a:pt x="0" y="69850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67486" y="5364690"/>
            <a:ext cx="11003290" cy="55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5"/>
              </a:lnSpc>
            </a:pPr>
            <a:r>
              <a:rPr lang="en-US" sz="3204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Deep Burial Pit with approval from Appropriate Authority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11610" y="1814446"/>
            <a:ext cx="3146298" cy="3480178"/>
          </a:xfrm>
          <a:custGeom>
            <a:avLst/>
            <a:gdLst/>
            <a:ahLst/>
            <a:cxnLst/>
            <a:rect l="l" t="t" r="r" b="b"/>
            <a:pathLst>
              <a:path w="3146298" h="3480178">
                <a:moveTo>
                  <a:pt x="0" y="0"/>
                </a:moveTo>
                <a:lnTo>
                  <a:pt x="3146298" y="0"/>
                </a:lnTo>
                <a:lnTo>
                  <a:pt x="3146298" y="3480178"/>
                </a:lnTo>
                <a:lnTo>
                  <a:pt x="0" y="3480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11610" y="306200"/>
            <a:ext cx="1517142" cy="1066800"/>
          </a:xfrm>
          <a:custGeom>
            <a:avLst/>
            <a:gdLst/>
            <a:ahLst/>
            <a:cxnLst/>
            <a:rect l="l" t="t" r="r" b="b"/>
            <a:pathLst>
              <a:path w="1517142" h="1066800">
                <a:moveTo>
                  <a:pt x="0" y="0"/>
                </a:moveTo>
                <a:lnTo>
                  <a:pt x="1517142" y="0"/>
                </a:lnTo>
                <a:lnTo>
                  <a:pt x="1517142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536298" y="177803"/>
            <a:ext cx="1517142" cy="1143000"/>
          </a:xfrm>
          <a:custGeom>
            <a:avLst/>
            <a:gdLst/>
            <a:ahLst/>
            <a:cxnLst/>
            <a:rect l="l" t="t" r="r" b="b"/>
            <a:pathLst>
              <a:path w="1517142" h="1143000">
                <a:moveTo>
                  <a:pt x="0" y="0"/>
                </a:moveTo>
                <a:lnTo>
                  <a:pt x="1517142" y="0"/>
                </a:lnTo>
                <a:lnTo>
                  <a:pt x="151714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14095" y="5331095"/>
            <a:ext cx="8382257" cy="1179033"/>
          </a:xfrm>
          <a:custGeom>
            <a:avLst/>
            <a:gdLst/>
            <a:ahLst/>
            <a:cxnLst/>
            <a:rect l="l" t="t" r="r" b="b"/>
            <a:pathLst>
              <a:path w="8382257" h="1179033">
                <a:moveTo>
                  <a:pt x="0" y="0"/>
                </a:moveTo>
                <a:lnTo>
                  <a:pt x="8382257" y="0"/>
                </a:lnTo>
                <a:lnTo>
                  <a:pt x="8382257" y="1179033"/>
                </a:lnTo>
                <a:lnTo>
                  <a:pt x="0" y="11790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203642" y="4341009"/>
            <a:ext cx="7096049" cy="92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7"/>
              </a:lnSpc>
            </a:pPr>
            <a:r>
              <a:rPr lang="en-US" sz="3204" b="1" dirty="0">
                <a:solidFill>
                  <a:srgbClr val="C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Quality &amp; Patient Safety Team</a:t>
            </a:r>
          </a:p>
          <a:p>
            <a:pPr algn="ctr">
              <a:lnSpc>
                <a:spcPts val="3457"/>
              </a:lnSpc>
            </a:pPr>
            <a:r>
              <a:rPr lang="en-US" sz="3204" b="1" dirty="0">
                <a:solidFill>
                  <a:srgbClr val="C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National Health Systems Resource Centre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1F60D-4309-7FFC-9CF5-B868F3A05BD0}"/>
              </a:ext>
            </a:extLst>
          </p:cNvPr>
          <p:cNvSpPr txBox="1"/>
          <p:nvPr/>
        </p:nvSpPr>
        <p:spPr>
          <a:xfrm>
            <a:off x="4086295" y="2793160"/>
            <a:ext cx="7203005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7"/>
          <p:cNvSpPr txBox="1"/>
          <p:nvPr/>
        </p:nvSpPr>
        <p:spPr>
          <a:xfrm>
            <a:off x="6477000" y="2779600"/>
            <a:ext cx="3093720" cy="80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3"/>
              </a:lnSpc>
            </a:pPr>
            <a:r>
              <a:rPr lang="en-US" sz="4802" b="1" dirty="0">
                <a:solidFill>
                  <a:schemeClr val="bg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THANK YOU</a:t>
            </a: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82E26578-22D8-F800-C852-2533F63CDE19}"/>
              </a:ext>
            </a:extLst>
          </p:cNvPr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2">
            <a:extLst>
              <a:ext uri="{FF2B5EF4-FFF2-40B4-BE49-F238E27FC236}">
                <a16:creationId xmlns:a16="http://schemas.microsoft.com/office/drawing/2014/main" id="{6FFE5E31-E65D-9D5F-5E44-585440B41061}"/>
              </a:ext>
            </a:extLst>
          </p:cNvPr>
          <p:cNvSpPr/>
          <p:nvPr/>
        </p:nvSpPr>
        <p:spPr>
          <a:xfrm>
            <a:off x="-37403" y="-273133"/>
            <a:ext cx="12266805" cy="7131133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solidFill>
              <a:srgbClr val="4472C4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95CADFF-F66F-CAF6-E884-2CA8EC9BDE58}"/>
              </a:ext>
            </a:extLst>
          </p:cNvPr>
          <p:cNvSpPr txBox="1"/>
          <p:nvPr/>
        </p:nvSpPr>
        <p:spPr>
          <a:xfrm>
            <a:off x="4182126" y="1027268"/>
            <a:ext cx="3827745" cy="405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25"/>
              </a:lnSpc>
            </a:pPr>
            <a:r>
              <a:rPr lang="en-US" sz="4000" dirty="0">
                <a:solidFill>
                  <a:schemeClr val="accent1">
                    <a:lumMod val="49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Standard F5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CFEE6-5B93-58A0-C354-451A32F67CFA}"/>
              </a:ext>
            </a:extLst>
          </p:cNvPr>
          <p:cNvSpPr txBox="1"/>
          <p:nvPr/>
        </p:nvSpPr>
        <p:spPr>
          <a:xfrm>
            <a:off x="609600" y="2771234"/>
            <a:ext cx="6096000" cy="10200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3917"/>
              </a:lnSpc>
            </a:pPr>
            <a:endParaRPr lang="en-US" dirty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algn="r">
              <a:lnSpc>
                <a:spcPts val="3917"/>
              </a:lnSpc>
            </a:pPr>
            <a:r>
              <a:rPr lang="en-US" sz="1800" spc="3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" name="Freeform 10" descr="A logo with a couple of people and a child&#10;&#10;AI-generated content may be incorrect.">
            <a:extLst>
              <a:ext uri="{FF2B5EF4-FFF2-40B4-BE49-F238E27FC236}">
                <a16:creationId xmlns:a16="http://schemas.microsoft.com/office/drawing/2014/main" id="{49EE8011-E7E9-11DD-4572-5291CCD20540}"/>
              </a:ext>
            </a:extLst>
          </p:cNvPr>
          <p:cNvSpPr/>
          <p:nvPr/>
        </p:nvSpPr>
        <p:spPr>
          <a:xfrm>
            <a:off x="156461" y="213725"/>
            <a:ext cx="1220619" cy="827313"/>
          </a:xfrm>
          <a:custGeom>
            <a:avLst/>
            <a:gdLst/>
            <a:ahLst/>
            <a:cxnLst/>
            <a:rect l="l" t="t" r="r" b="b"/>
            <a:pathLst>
              <a:path w="1220619" h="827313">
                <a:moveTo>
                  <a:pt x="0" y="0"/>
                </a:moveTo>
                <a:lnTo>
                  <a:pt x="1220619" y="0"/>
                </a:lnTo>
                <a:lnTo>
                  <a:pt x="1220619" y="827313"/>
                </a:lnTo>
                <a:lnTo>
                  <a:pt x="0" y="8273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11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02C87823-C032-E965-FF48-458C6CC51E76}"/>
              </a:ext>
            </a:extLst>
          </p:cNvPr>
          <p:cNvSpPr/>
          <p:nvPr/>
        </p:nvSpPr>
        <p:spPr>
          <a:xfrm>
            <a:off x="10942746" y="214601"/>
            <a:ext cx="1055913" cy="717623"/>
          </a:xfrm>
          <a:custGeom>
            <a:avLst/>
            <a:gdLst/>
            <a:ahLst/>
            <a:cxnLst/>
            <a:rect l="l" t="t" r="r" b="b"/>
            <a:pathLst>
              <a:path w="1055913" h="717623">
                <a:moveTo>
                  <a:pt x="0" y="0"/>
                </a:moveTo>
                <a:lnTo>
                  <a:pt x="1055913" y="0"/>
                </a:lnTo>
                <a:lnTo>
                  <a:pt x="1055913" y="717623"/>
                </a:lnTo>
                <a:lnTo>
                  <a:pt x="0" y="7176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48C32A0-F8FF-4A64-4453-7F931B63D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322993"/>
              </p:ext>
            </p:extLst>
          </p:nvPr>
        </p:nvGraphicFramePr>
        <p:xfrm>
          <a:off x="1012521" y="2560528"/>
          <a:ext cx="10657560" cy="213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0" name="TextBox 169">
            <a:extLst>
              <a:ext uri="{FF2B5EF4-FFF2-40B4-BE49-F238E27FC236}">
                <a16:creationId xmlns:a16="http://schemas.microsoft.com/office/drawing/2014/main" id="{C2351641-E24B-D99D-D331-DDDD1FFBBE26}"/>
              </a:ext>
            </a:extLst>
          </p:cNvPr>
          <p:cNvSpPr txBox="1"/>
          <p:nvPr/>
        </p:nvSpPr>
        <p:spPr>
          <a:xfrm>
            <a:off x="1346442" y="4114800"/>
            <a:ext cx="10295930" cy="888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ea typeface="+mn-lt"/>
                <a:cs typeface="+mn-lt"/>
              </a:rPr>
              <a:t>सुविधा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ने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जैव-चिकित्सीय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अपशिष्ट</a:t>
            </a:r>
            <a:r>
              <a:rPr lang="en-US" b="1" dirty="0">
                <a:ea typeface="+mn-lt"/>
                <a:cs typeface="+mn-lt"/>
              </a:rPr>
              <a:t> (Biomedical Waste) </a:t>
            </a:r>
            <a:r>
              <a:rPr lang="en-US" b="1" dirty="0" err="1">
                <a:ea typeface="+mn-lt"/>
                <a:cs typeface="+mn-lt"/>
              </a:rPr>
              <a:t>के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पृथक्करण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संग्रहण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dirty="0" err="1">
                <a:ea typeface="+mn-lt"/>
                <a:cs typeface="+mn-lt"/>
              </a:rPr>
              <a:t>उपचार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और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निपटान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के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लिए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दिशा-निर्देशों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के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अनुसार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प्रक्रियाएँ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परिभाषित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और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स्थापित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की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हैं</a:t>
            </a:r>
            <a:r>
              <a:rPr lang="en-US" b="1" dirty="0">
                <a:ea typeface="+mn-lt"/>
                <a:cs typeface="+mn-lt"/>
              </a:rPr>
              <a:t>।</a:t>
            </a:r>
            <a:endParaRPr lang="en-US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07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1020" y="234696"/>
            <a:ext cx="1918716" cy="1283208"/>
          </a:xfrm>
          <a:custGeom>
            <a:avLst/>
            <a:gdLst/>
            <a:ahLst/>
            <a:cxnLst/>
            <a:rect l="l" t="t" r="r" b="b"/>
            <a:pathLst>
              <a:path w="1918716" h="1283208">
                <a:moveTo>
                  <a:pt x="0" y="0"/>
                </a:moveTo>
                <a:lnTo>
                  <a:pt x="1918716" y="0"/>
                </a:lnTo>
                <a:lnTo>
                  <a:pt x="1918716" y="1283208"/>
                </a:lnTo>
                <a:lnTo>
                  <a:pt x="0" y="128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9600" y="274701"/>
            <a:ext cx="1786509" cy="1143000"/>
          </a:xfrm>
          <a:custGeom>
            <a:avLst/>
            <a:gdLst/>
            <a:ahLst/>
            <a:cxnLst/>
            <a:rect l="l" t="t" r="r" b="b"/>
            <a:pathLst>
              <a:path w="1786509" h="1143000">
                <a:moveTo>
                  <a:pt x="0" y="0"/>
                </a:moveTo>
                <a:lnTo>
                  <a:pt x="1786509" y="0"/>
                </a:lnTo>
                <a:lnTo>
                  <a:pt x="1786509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42925" y="1526753"/>
            <a:ext cx="11012300" cy="1124626"/>
          </a:xfrm>
          <a:custGeom>
            <a:avLst/>
            <a:gdLst/>
            <a:ahLst/>
            <a:cxnLst/>
            <a:rect l="l" t="t" r="r" b="b"/>
            <a:pathLst>
              <a:path w="11012300" h="1124626">
                <a:moveTo>
                  <a:pt x="0" y="0"/>
                </a:moveTo>
                <a:lnTo>
                  <a:pt x="11012300" y="0"/>
                </a:lnTo>
                <a:lnTo>
                  <a:pt x="11012300" y="1124626"/>
                </a:lnTo>
                <a:lnTo>
                  <a:pt x="0" y="11246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738371" y="274701"/>
            <a:ext cx="8701535" cy="1143000"/>
          </a:xfrm>
          <a:custGeom>
            <a:avLst/>
            <a:gdLst/>
            <a:ahLst/>
            <a:cxnLst/>
            <a:rect l="l" t="t" r="r" b="b"/>
            <a:pathLst>
              <a:path w="8701535" h="1143000">
                <a:moveTo>
                  <a:pt x="0" y="0"/>
                </a:moveTo>
                <a:lnTo>
                  <a:pt x="8701535" y="0"/>
                </a:lnTo>
                <a:lnTo>
                  <a:pt x="8701535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593496" y="2821686"/>
            <a:ext cx="7964901" cy="3762692"/>
          </a:xfrm>
          <a:custGeom>
            <a:avLst/>
            <a:gdLst/>
            <a:ahLst/>
            <a:cxnLst/>
            <a:rect l="l" t="t" r="r" b="b"/>
            <a:pathLst>
              <a:path w="7146036" h="3648961">
                <a:moveTo>
                  <a:pt x="0" y="0"/>
                </a:moveTo>
                <a:lnTo>
                  <a:pt x="7146036" y="0"/>
                </a:lnTo>
                <a:lnTo>
                  <a:pt x="7146036" y="3648961"/>
                </a:lnTo>
                <a:lnTo>
                  <a:pt x="0" y="36489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87058" y="3366870"/>
            <a:ext cx="2883397" cy="2381271"/>
          </a:xfrm>
          <a:custGeom>
            <a:avLst/>
            <a:gdLst/>
            <a:ahLst/>
            <a:cxnLst/>
            <a:rect l="l" t="t" r="r" b="b"/>
            <a:pathLst>
              <a:path w="3426714" h="3509267">
                <a:moveTo>
                  <a:pt x="0" y="0"/>
                </a:moveTo>
                <a:lnTo>
                  <a:pt x="3426714" y="0"/>
                </a:lnTo>
                <a:lnTo>
                  <a:pt x="3426714" y="3509267"/>
                </a:lnTo>
                <a:lnTo>
                  <a:pt x="0" y="350926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14121" y="443589"/>
            <a:ext cx="1405309" cy="78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5"/>
              </a:lnSpc>
            </a:pPr>
            <a:r>
              <a:rPr lang="en-US" sz="2795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Standard F5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39083" y="280305"/>
            <a:ext cx="862274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pc="3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facility has defined and established procedures for segregation, collection, treatment and disposal of Biomedical Waste as per guidelines/ 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सुविधा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ने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दिशा-निर्देशों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के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अनुसार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जैव-चिकित्सीय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अपशिष्ट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के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पृथक्करण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,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संग्रह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,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उपचार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और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निपटान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के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लिए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प्रक्रियाएँ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निर्धारित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और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स्थापित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की</a:t>
            </a:r>
            <a:r>
              <a:rPr lang="en-US" spc="3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pc="3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हैं</a:t>
            </a:r>
            <a:r>
              <a:rPr lang="en-US" spc="3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 </a:t>
            </a:r>
            <a:endParaRPr lang="en-US" spc="3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2801" y="1657380"/>
            <a:ext cx="10949092" cy="87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9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Measurable Element F5.1: The facility ensures segregation and storage of biomedical Waste as per guidelines/ 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मापन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योग्य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तत्व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F5.1: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सुविधा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यह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सुनिश्चित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करती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है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कि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दिशा-निर्देशों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के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अनुसार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जैव-चिकित्सीय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अपशिष्ट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का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पृथक्करण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और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संग्रहण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किया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जाए</a:t>
            </a:r>
            <a:endParaRPr lang="en-US" sz="1900" err="1">
              <a:solidFill>
                <a:srgbClr val="FFFFFF"/>
              </a:solidFill>
              <a:ea typeface="+mn-lt"/>
              <a:cs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48235" y="2947664"/>
            <a:ext cx="7460886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Availability of </a:t>
            </a:r>
            <a:r>
              <a:rPr lang="en-US" sz="190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colour</a:t>
            </a:r>
            <a:r>
              <a:rPr lang="en-US" sz="19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coded bins, non-chlorinated plastic bags, needle cutters etc. at point of waste generation/ 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अपशिष्ट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उत्पन्न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होने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के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स्थान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पर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रंग-कोडित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डिब्बों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,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गैर-क्लोरीनेटेड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प्लास्टिक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बैग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,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सुई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कट्टर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आदि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की</a:t>
            </a:r>
            <a:r>
              <a:rPr lang="en-US" sz="19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19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उपलब्धता</a:t>
            </a:r>
            <a:endParaRPr lang="en-US" sz="19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1900">
                <a:latin typeface="Cambria"/>
                <a:ea typeface="Cambria"/>
              </a:rPr>
              <a:t>Segregation of Biomedical Waste as per relevant rules/ </a:t>
            </a:r>
            <a:r>
              <a:rPr lang="en-US" sz="1900" err="1">
                <a:ea typeface="+mn-lt"/>
                <a:cs typeface="+mn-lt"/>
              </a:rPr>
              <a:t>संबंधित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नियमों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के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अनुसार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जैव-चिकित्सीय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अपशिष्ट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का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पृथक्करण</a:t>
            </a:r>
            <a:endParaRPr lang="en-US" sz="1900">
              <a:latin typeface="Cambria"/>
              <a:ea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1900">
                <a:latin typeface="Cambria"/>
                <a:ea typeface="Cambria"/>
              </a:rPr>
              <a:t>Avoiding mixture of biomedical and general waste/ </a:t>
            </a:r>
            <a:r>
              <a:rPr lang="en-US" sz="1900" err="1">
                <a:ea typeface="+mn-lt"/>
                <a:cs typeface="+mn-lt"/>
              </a:rPr>
              <a:t>जैव-चिकित्सीय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और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सामान्य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अपशिष्ट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के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मिश्रण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से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बचना</a:t>
            </a:r>
            <a:endParaRPr lang="en-US" sz="19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900">
                <a:latin typeface="Cambria"/>
                <a:ea typeface="Cambria"/>
              </a:rPr>
              <a:t>Work instructions for segregation displayed in local language/ </a:t>
            </a:r>
            <a:r>
              <a:rPr lang="en-US" sz="1900" err="1">
                <a:ea typeface="+mn-lt"/>
                <a:cs typeface="+mn-lt"/>
              </a:rPr>
              <a:t>पृथक्करण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के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लिए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कार्य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निर्देश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स्थानीय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भाषा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में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प्रदर्शित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होना</a:t>
            </a:r>
            <a:endParaRPr lang="en-US" sz="19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1900">
                <a:latin typeface="Cambria"/>
                <a:ea typeface="Cambria"/>
              </a:rPr>
              <a:t>Designated area for storage of biomedical waste/ </a:t>
            </a:r>
            <a:r>
              <a:rPr lang="en-US" sz="1900" err="1">
                <a:ea typeface="+mn-lt"/>
                <a:cs typeface="+mn-lt"/>
              </a:rPr>
              <a:t>जैव-चिकित्सीय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अपशिष्ट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के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संग्रहण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के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लिए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निर्दिष्ट</a:t>
            </a:r>
            <a:r>
              <a:rPr lang="en-US" sz="1900">
                <a:ea typeface="+mn-lt"/>
                <a:cs typeface="+mn-lt"/>
              </a:rPr>
              <a:t> </a:t>
            </a:r>
            <a:r>
              <a:rPr lang="en-US" sz="1900" err="1">
                <a:ea typeface="+mn-lt"/>
                <a:cs typeface="+mn-lt"/>
              </a:rPr>
              <a:t>क्षेत्र</a:t>
            </a:r>
            <a:endParaRPr lang="en-US" sz="190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33248" y="273301"/>
            <a:ext cx="6103115" cy="2963037"/>
          </a:xfrm>
          <a:custGeom>
            <a:avLst/>
            <a:gdLst/>
            <a:ahLst/>
            <a:cxnLst/>
            <a:rect l="l" t="t" r="r" b="b"/>
            <a:pathLst>
              <a:path w="6103115" h="2963037">
                <a:moveTo>
                  <a:pt x="0" y="0"/>
                </a:moveTo>
                <a:lnTo>
                  <a:pt x="6103115" y="0"/>
                </a:lnTo>
                <a:lnTo>
                  <a:pt x="6103115" y="2963037"/>
                </a:lnTo>
                <a:lnTo>
                  <a:pt x="0" y="2963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811775" y="128654"/>
            <a:ext cx="5149720" cy="6600701"/>
          </a:xfrm>
          <a:custGeom>
            <a:avLst/>
            <a:gdLst/>
            <a:ahLst/>
            <a:cxnLst/>
            <a:rect l="l" t="t" r="r" b="b"/>
            <a:pathLst>
              <a:path w="5149720" h="6600701">
                <a:moveTo>
                  <a:pt x="0" y="0"/>
                </a:moveTo>
                <a:lnTo>
                  <a:pt x="5149720" y="0"/>
                </a:lnTo>
                <a:lnTo>
                  <a:pt x="5149720" y="6600701"/>
                </a:lnTo>
                <a:lnTo>
                  <a:pt x="0" y="66007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44554" y="3143898"/>
            <a:ext cx="6085837" cy="3440811"/>
          </a:xfrm>
          <a:custGeom>
            <a:avLst/>
            <a:gdLst/>
            <a:ahLst/>
            <a:cxnLst/>
            <a:rect l="l" t="t" r="r" b="b"/>
            <a:pathLst>
              <a:path w="6085837" h="3440811">
                <a:moveTo>
                  <a:pt x="0" y="0"/>
                </a:moveTo>
                <a:lnTo>
                  <a:pt x="6085837" y="0"/>
                </a:lnTo>
                <a:lnTo>
                  <a:pt x="6085837" y="3440811"/>
                </a:lnTo>
                <a:lnTo>
                  <a:pt x="0" y="34408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63503" y="-63503"/>
            <a:ext cx="12308586" cy="6985006"/>
          </a:xfrm>
          <a:custGeom>
            <a:avLst/>
            <a:gdLst/>
            <a:ahLst/>
            <a:cxnLst/>
            <a:rect l="l" t="t" r="r" b="b"/>
            <a:pathLst>
              <a:path w="12308586" h="6985006">
                <a:moveTo>
                  <a:pt x="0" y="0"/>
                </a:moveTo>
                <a:lnTo>
                  <a:pt x="12308586" y="0"/>
                </a:lnTo>
                <a:lnTo>
                  <a:pt x="12308586" y="6985006"/>
                </a:lnTo>
                <a:lnTo>
                  <a:pt x="0" y="69850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78536" y="234696"/>
            <a:ext cx="1972056" cy="1432560"/>
          </a:xfrm>
          <a:custGeom>
            <a:avLst/>
            <a:gdLst/>
            <a:ahLst/>
            <a:cxnLst/>
            <a:rect l="l" t="t" r="r" b="b"/>
            <a:pathLst>
              <a:path w="1972056" h="1432560">
                <a:moveTo>
                  <a:pt x="0" y="0"/>
                </a:moveTo>
                <a:lnTo>
                  <a:pt x="1972056" y="0"/>
                </a:lnTo>
                <a:lnTo>
                  <a:pt x="1972056" y="1432560"/>
                </a:lnTo>
                <a:lnTo>
                  <a:pt x="0" y="14325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04444" y="359654"/>
            <a:ext cx="1918716" cy="1245118"/>
          </a:xfrm>
          <a:custGeom>
            <a:avLst/>
            <a:gdLst/>
            <a:ahLst/>
            <a:cxnLst/>
            <a:rect l="l" t="t" r="r" b="b"/>
            <a:pathLst>
              <a:path w="1918716" h="1245118">
                <a:moveTo>
                  <a:pt x="0" y="0"/>
                </a:moveTo>
                <a:lnTo>
                  <a:pt x="1918716" y="0"/>
                </a:lnTo>
                <a:lnTo>
                  <a:pt x="1918716" y="1245118"/>
                </a:lnTo>
                <a:lnTo>
                  <a:pt x="0" y="12451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70659" y="211074"/>
            <a:ext cx="11087738" cy="6259573"/>
          </a:xfrm>
          <a:custGeom>
            <a:avLst/>
            <a:gdLst/>
            <a:ahLst/>
            <a:cxnLst/>
            <a:rect l="l" t="t" r="r" b="b"/>
            <a:pathLst>
              <a:path w="11087738" h="6259573">
                <a:moveTo>
                  <a:pt x="0" y="0"/>
                </a:moveTo>
                <a:lnTo>
                  <a:pt x="11087738" y="0"/>
                </a:lnTo>
                <a:lnTo>
                  <a:pt x="11087738" y="6259573"/>
                </a:lnTo>
                <a:lnTo>
                  <a:pt x="0" y="62595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57761" y="2953826"/>
            <a:ext cx="3446240" cy="3357753"/>
            <a:chOff x="0" y="0"/>
            <a:chExt cx="4594987" cy="447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94987" cy="4477004"/>
            </a:xfrm>
            <a:custGeom>
              <a:avLst/>
              <a:gdLst/>
              <a:ahLst/>
              <a:cxnLst/>
              <a:rect l="l" t="t" r="r" b="b"/>
              <a:pathLst>
                <a:path w="4594987" h="4477004">
                  <a:moveTo>
                    <a:pt x="0" y="0"/>
                  </a:moveTo>
                  <a:lnTo>
                    <a:pt x="0" y="4477004"/>
                  </a:lnTo>
                  <a:lnTo>
                    <a:pt x="4594987" y="4477004"/>
                  </a:lnTo>
                  <a:lnTo>
                    <a:pt x="4594987" y="0"/>
                  </a:lnTo>
                  <a:lnTo>
                    <a:pt x="1148715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78024" y="348975"/>
            <a:ext cx="8942500" cy="1219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facility has defined and established procedures for segregation, collection, treatment and disposal of Biomedical Waste as per guidelines</a:t>
            </a:r>
            <a:endParaRPr lang="en-US" sz="200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algn="ctr"/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सुविधा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ने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दिशा-निर्देशों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के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अनुसार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जैव-चिकित्सीय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अपशिष्ट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के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पृथक्करण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संग्रह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उपचार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और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निपटान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के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लिए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प्रक्रियाएँ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निर्धारित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और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स्थापित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की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हैं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7240" y="664693"/>
            <a:ext cx="1405309" cy="65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2795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Standard</a:t>
            </a:r>
          </a:p>
          <a:p>
            <a:pPr algn="ctr">
              <a:lnSpc>
                <a:spcPts val="2014"/>
              </a:lnSpc>
            </a:pPr>
            <a:r>
              <a:rPr lang="en-US" sz="2798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8802" y="1797061"/>
            <a:ext cx="1078052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Measurable Element F5.2: The facility ensures management of sharps as per guidelines </a:t>
            </a:r>
            <a:endParaRPr lang="en-US" sz="2000">
              <a:ea typeface="Calibri"/>
              <a:cs typeface="Calibri"/>
            </a:endParaRPr>
          </a:p>
          <a:p>
            <a:pPr algn="ctr"/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मापन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योग्य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तत्व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F5.2: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सुविधा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यह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सुनिश्चित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करती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है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कि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दिशा-निर्देशों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के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अनुसार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धारदार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वस्तुओं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का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प्रबंधन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किया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</a:rPr>
              <a:t>जाए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19251" y="3015903"/>
            <a:ext cx="7031326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Disinfection of broken/discarded glassware as per guidelines/ 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दिशा-निर्देशों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के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अनुसार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टूटे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/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फेंके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गए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कांच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के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बर्तन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का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कीटाणुशोधन</a:t>
            </a:r>
            <a:r>
              <a:rPr lang="en-US" sz="21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lang="en-US" sz="2100" spc="2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Sharp waste stored in puncture-proof container/ 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धारदार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अपशिष्ट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को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पंचर-प्रूफ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कंटेनर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में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संग्रहित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किया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जाना</a:t>
            </a:r>
            <a:r>
              <a:rPr lang="en-US" sz="21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lang="en-US" sz="2100" spc="2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Availability of post-exposure prophylaxis</a:t>
            </a:r>
            <a:r>
              <a:rPr lang="en-US" sz="2100" dirty="0">
                <a:solidFill>
                  <a:srgbClr val="000000"/>
                </a:solidFill>
                <a:latin typeface="Cambria"/>
                <a:ea typeface="Cambria"/>
                <a:cs typeface="+mn-lt"/>
                <a:sym typeface="Cambria"/>
              </a:rPr>
              <a:t>/ 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पोस्ट-एक्सपोजर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प्रोफिलैक्सिस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की</a:t>
            </a:r>
            <a:r>
              <a:rPr lang="en-US" sz="2100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उपलब्धता</a:t>
            </a:r>
            <a:r>
              <a:rPr lang="en-US" sz="2100" dirty="0">
                <a:solidFill>
                  <a:srgbClr val="000000"/>
                </a:solidFill>
                <a:latin typeface="Cambria"/>
                <a:ea typeface="Cambria"/>
                <a:cs typeface="+mn-lt"/>
                <a:sym typeface="Cambria"/>
              </a:rPr>
              <a:t> </a:t>
            </a:r>
            <a:endParaRPr lang="en-US" sz="2100" spc="2" dirty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Staff awareness on what to do in case of sharp </a:t>
            </a:r>
            <a:r>
              <a:rPr lang="en-US" sz="2100" spc="2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injury/ 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धारदार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चोट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की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स्थिति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में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कर्मचारियों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की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जागरूकता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कि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क्या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करना</a:t>
            </a:r>
            <a:r>
              <a:rPr lang="en-US" sz="2100" spc="2" dirty="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100" spc="2" dirty="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है</a:t>
            </a:r>
            <a:endParaRPr lang="en-US" sz="2100" spc="2" dirty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18614" y="1542412"/>
            <a:ext cx="10754744" cy="5140328"/>
          </a:xfrm>
          <a:custGeom>
            <a:avLst/>
            <a:gdLst/>
            <a:ahLst/>
            <a:cxnLst/>
            <a:rect l="l" t="t" r="r" b="b"/>
            <a:pathLst>
              <a:path w="10754744" h="5140328">
                <a:moveTo>
                  <a:pt x="0" y="0"/>
                </a:moveTo>
                <a:lnTo>
                  <a:pt x="10754744" y="0"/>
                </a:lnTo>
                <a:lnTo>
                  <a:pt x="10754744" y="5140328"/>
                </a:lnTo>
                <a:lnTo>
                  <a:pt x="0" y="51403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63503" y="-63503"/>
            <a:ext cx="12318997" cy="6985006"/>
          </a:xfrm>
          <a:custGeom>
            <a:avLst/>
            <a:gdLst/>
            <a:ahLst/>
            <a:cxnLst/>
            <a:rect l="l" t="t" r="r" b="b"/>
            <a:pathLst>
              <a:path w="12318997" h="6985006">
                <a:moveTo>
                  <a:pt x="0" y="0"/>
                </a:moveTo>
                <a:lnTo>
                  <a:pt x="12318997" y="0"/>
                </a:lnTo>
                <a:lnTo>
                  <a:pt x="12318997" y="6985006"/>
                </a:lnTo>
                <a:lnTo>
                  <a:pt x="0" y="69850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16907" y="601466"/>
            <a:ext cx="6006198" cy="691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4"/>
              </a:lnSpc>
            </a:pPr>
            <a:r>
              <a:rPr lang="en-US" sz="3995" b="1">
                <a:solidFill>
                  <a:srgbClr val="000000"/>
                </a:solidFill>
                <a:latin typeface="Cambria Bold"/>
                <a:ea typeface="Cambria Bold"/>
                <a:cs typeface="Cambria Bold"/>
                <a:sym typeface="Cambria Bold"/>
              </a:rPr>
              <a:t>Glass Waste Management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67051" y="1648663"/>
            <a:ext cx="10589895" cy="5183381"/>
          </a:xfrm>
          <a:custGeom>
            <a:avLst/>
            <a:gdLst/>
            <a:ahLst/>
            <a:cxnLst/>
            <a:rect l="l" t="t" r="r" b="b"/>
            <a:pathLst>
              <a:path w="10589895" h="5183381">
                <a:moveTo>
                  <a:pt x="0" y="0"/>
                </a:moveTo>
                <a:lnTo>
                  <a:pt x="10589895" y="0"/>
                </a:lnTo>
                <a:lnTo>
                  <a:pt x="10589895" y="5183381"/>
                </a:lnTo>
                <a:lnTo>
                  <a:pt x="0" y="51833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63503" y="-63503"/>
            <a:ext cx="12308586" cy="6985006"/>
          </a:xfrm>
          <a:custGeom>
            <a:avLst/>
            <a:gdLst/>
            <a:ahLst/>
            <a:cxnLst/>
            <a:rect l="l" t="t" r="r" b="b"/>
            <a:pathLst>
              <a:path w="12308586" h="6985006">
                <a:moveTo>
                  <a:pt x="0" y="0"/>
                </a:moveTo>
                <a:lnTo>
                  <a:pt x="12308586" y="0"/>
                </a:lnTo>
                <a:lnTo>
                  <a:pt x="12308586" y="6985006"/>
                </a:lnTo>
                <a:lnTo>
                  <a:pt x="0" y="69850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4CA3C-912D-0657-2CC6-84BB0EFEB141}"/>
              </a:ext>
            </a:extLst>
          </p:cNvPr>
          <p:cNvSpPr txBox="1"/>
          <p:nvPr/>
        </p:nvSpPr>
        <p:spPr>
          <a:xfrm>
            <a:off x="2971800" y="47894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SHARP WASTE MANAGEMENT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1020" y="234696"/>
            <a:ext cx="1918716" cy="1283208"/>
          </a:xfrm>
          <a:custGeom>
            <a:avLst/>
            <a:gdLst/>
            <a:ahLst/>
            <a:cxnLst/>
            <a:rect l="l" t="t" r="r" b="b"/>
            <a:pathLst>
              <a:path w="1918716" h="1283208">
                <a:moveTo>
                  <a:pt x="0" y="0"/>
                </a:moveTo>
                <a:lnTo>
                  <a:pt x="1918716" y="0"/>
                </a:lnTo>
                <a:lnTo>
                  <a:pt x="1918716" y="1283208"/>
                </a:lnTo>
                <a:lnTo>
                  <a:pt x="0" y="128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42925" y="1526753"/>
            <a:ext cx="11012300" cy="1124626"/>
          </a:xfrm>
          <a:custGeom>
            <a:avLst/>
            <a:gdLst/>
            <a:ahLst/>
            <a:cxnLst/>
            <a:rect l="l" t="t" r="r" b="b"/>
            <a:pathLst>
              <a:path w="11012300" h="1124626">
                <a:moveTo>
                  <a:pt x="0" y="0"/>
                </a:moveTo>
                <a:lnTo>
                  <a:pt x="11012300" y="0"/>
                </a:lnTo>
                <a:lnTo>
                  <a:pt x="11012300" y="1124626"/>
                </a:lnTo>
                <a:lnTo>
                  <a:pt x="0" y="1124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46097" y="211198"/>
            <a:ext cx="10957303" cy="1269997"/>
          </a:xfrm>
          <a:custGeom>
            <a:avLst/>
            <a:gdLst/>
            <a:ahLst/>
            <a:cxnLst/>
            <a:rect l="l" t="t" r="r" b="b"/>
            <a:pathLst>
              <a:path w="10957303" h="1269997">
                <a:moveTo>
                  <a:pt x="0" y="0"/>
                </a:moveTo>
                <a:lnTo>
                  <a:pt x="10957303" y="0"/>
                </a:lnTo>
                <a:lnTo>
                  <a:pt x="10957303" y="1269997"/>
                </a:lnTo>
                <a:lnTo>
                  <a:pt x="0" y="12699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412361" y="2821686"/>
            <a:ext cx="7146036" cy="3648961"/>
          </a:xfrm>
          <a:custGeom>
            <a:avLst/>
            <a:gdLst/>
            <a:ahLst/>
            <a:cxnLst/>
            <a:rect l="l" t="t" r="r" b="b"/>
            <a:pathLst>
              <a:path w="7146036" h="3648961">
                <a:moveTo>
                  <a:pt x="0" y="0"/>
                </a:moveTo>
                <a:lnTo>
                  <a:pt x="7146036" y="0"/>
                </a:lnTo>
                <a:lnTo>
                  <a:pt x="7146036" y="3648961"/>
                </a:lnTo>
                <a:lnTo>
                  <a:pt x="0" y="36489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71154" y="2891438"/>
            <a:ext cx="3477511" cy="3477511"/>
            <a:chOff x="0" y="0"/>
            <a:chExt cx="4636681" cy="46366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36643" cy="4636643"/>
            </a:xfrm>
            <a:custGeom>
              <a:avLst/>
              <a:gdLst/>
              <a:ahLst/>
              <a:cxnLst/>
              <a:rect l="l" t="t" r="r" b="b"/>
              <a:pathLst>
                <a:path w="4636643" h="4636643">
                  <a:moveTo>
                    <a:pt x="0" y="0"/>
                  </a:moveTo>
                  <a:lnTo>
                    <a:pt x="0" y="4636643"/>
                  </a:lnTo>
                  <a:lnTo>
                    <a:pt x="4636643" y="4636643"/>
                  </a:lnTo>
                  <a:lnTo>
                    <a:pt x="4636643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14121" y="443589"/>
            <a:ext cx="1405309" cy="788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5"/>
              </a:lnSpc>
            </a:pPr>
            <a:r>
              <a:rPr lang="en-US" sz="2795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Standard F5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5159" y="1634634"/>
            <a:ext cx="1062710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Measurable Element F5.3: The facility ensures management of hazardous and general waste/ 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मापन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योग्य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तत्व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F5.3: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सुविधा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यह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सुनिश्चित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करती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है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कि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खतरनाक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और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सामान्य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अपशिष्ट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का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प्रबंधन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किया</a:t>
            </a:r>
            <a:r>
              <a:rPr lang="en-US" sz="2000">
                <a:solidFill>
                  <a:srgbClr val="FFFFFF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000" err="1">
                <a:solidFill>
                  <a:srgbClr val="FFFFFF"/>
                </a:solidFill>
                <a:ea typeface="+mn-lt"/>
                <a:cs typeface="+mn-lt"/>
                <a:sym typeface="Cambria"/>
              </a:rPr>
              <a:t>जाए</a:t>
            </a:r>
            <a:endParaRPr lang="en-US" sz="2000" err="1">
              <a:solidFill>
                <a:srgbClr val="FFFFF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60444" y="3429519"/>
            <a:ext cx="6242025" cy="259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Provision for liquid waste management/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तरल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अपशिष्ट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प्रबंधन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की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व्यवस्था</a:t>
            </a:r>
            <a:endParaRPr lang="en-US" err="1">
              <a:solidFill>
                <a:srgbClr val="000000"/>
              </a:solidFill>
              <a:latin typeface="Calibri"/>
              <a:ea typeface="Calibri"/>
              <a:cs typeface="Calibri"/>
              <a:sym typeface="Cambria"/>
            </a:endParaRPr>
          </a:p>
          <a:p>
            <a:pPr marL="342900" indent="-342900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Facility is mercury free/ 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सुविधा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में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पारा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मुक्त</a:t>
            </a:r>
            <a:r>
              <a:rPr lang="en-US" sz="2400">
                <a:solidFill>
                  <a:srgbClr val="000000"/>
                </a:solidFill>
                <a:ea typeface="+mn-lt"/>
                <a:cs typeface="+mn-lt"/>
                <a:sym typeface="Cambria"/>
              </a:rPr>
              <a:t> </a:t>
            </a:r>
            <a:r>
              <a:rPr lang="en-US" sz="2400" err="1">
                <a:solidFill>
                  <a:srgbClr val="000000"/>
                </a:solidFill>
                <a:ea typeface="+mn-lt"/>
                <a:cs typeface="+mn-lt"/>
                <a:sym typeface="Cambria"/>
              </a:rPr>
              <a:t>वातावरण</a:t>
            </a:r>
            <a:endParaRPr lang="en-US" sz="2400" err="1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marL="342900" indent="-342900">
              <a:lnSpc>
                <a:spcPts val="3359"/>
              </a:lnSpc>
              <a:buFont typeface="Arial"/>
              <a:buChar char="•"/>
            </a:pPr>
            <a:r>
              <a:rPr lang="en-US" sz="2400">
                <a:latin typeface="Cambria"/>
                <a:ea typeface="Cambria"/>
                <a:cs typeface="Calibri"/>
              </a:rPr>
              <a:t>Disposal of general waste/ </a:t>
            </a:r>
            <a:r>
              <a:rPr lang="en-US" sz="2400" err="1">
                <a:ea typeface="+mn-lt"/>
                <a:cs typeface="+mn-lt"/>
              </a:rPr>
              <a:t>सामान्य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अपशिष्ट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का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निपटान</a:t>
            </a:r>
            <a:endParaRPr lang="en-US" sz="2400">
              <a:ea typeface="+mn-lt"/>
              <a:cs typeface="+mn-lt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1E8DADF-D97A-9304-7EF1-2F4870CA343E}"/>
              </a:ext>
            </a:extLst>
          </p:cNvPr>
          <p:cNvSpPr txBox="1"/>
          <p:nvPr/>
        </p:nvSpPr>
        <p:spPr>
          <a:xfrm>
            <a:off x="2364292" y="235244"/>
            <a:ext cx="8942500" cy="1219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facility has defined and established procedures for segregation, collection, treatment and disposal of Biomedical Waste as per guidelines</a:t>
            </a:r>
            <a:endParaRPr lang="en-US" sz="200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algn="ctr"/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सुविधा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ने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दिशा-निर्देशों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के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अनुसार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जैव-चिकित्सीय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अपशिष्ट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के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पृथक्करण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संग्रह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उपचार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और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निपटान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के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लिए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प्रक्रियाएँ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निर्धारित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और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स्थापित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की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हैं</a:t>
            </a:r>
            <a:endParaRPr lang="en-US" sz="20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41020" y="234696"/>
            <a:ext cx="1918716" cy="1432560"/>
          </a:xfrm>
          <a:custGeom>
            <a:avLst/>
            <a:gdLst/>
            <a:ahLst/>
            <a:cxnLst/>
            <a:rect l="l" t="t" r="r" b="b"/>
            <a:pathLst>
              <a:path w="1918716" h="1432560">
                <a:moveTo>
                  <a:pt x="0" y="0"/>
                </a:moveTo>
                <a:lnTo>
                  <a:pt x="1918716" y="0"/>
                </a:lnTo>
                <a:lnTo>
                  <a:pt x="1918716" y="1432560"/>
                </a:lnTo>
                <a:lnTo>
                  <a:pt x="0" y="1432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42925" y="211074"/>
            <a:ext cx="11012300" cy="2558920"/>
          </a:xfrm>
          <a:custGeom>
            <a:avLst/>
            <a:gdLst/>
            <a:ahLst/>
            <a:cxnLst/>
            <a:rect l="l" t="t" r="r" b="b"/>
            <a:pathLst>
              <a:path w="11012300" h="2558920">
                <a:moveTo>
                  <a:pt x="0" y="0"/>
                </a:moveTo>
                <a:lnTo>
                  <a:pt x="11012300" y="0"/>
                </a:lnTo>
                <a:lnTo>
                  <a:pt x="11012300" y="2558920"/>
                </a:lnTo>
                <a:lnTo>
                  <a:pt x="0" y="2558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48" y="2849058"/>
            <a:ext cx="11824246" cy="4015290"/>
          </a:xfrm>
          <a:custGeom>
            <a:avLst/>
            <a:gdLst/>
            <a:ahLst/>
            <a:cxnLst/>
            <a:rect l="l" t="t" r="r" b="b"/>
            <a:pathLst>
              <a:path w="7884157" h="3727066">
                <a:moveTo>
                  <a:pt x="0" y="0"/>
                </a:moveTo>
                <a:lnTo>
                  <a:pt x="7884157" y="0"/>
                </a:lnTo>
                <a:lnTo>
                  <a:pt x="7884157" y="3727066"/>
                </a:lnTo>
                <a:lnTo>
                  <a:pt x="0" y="37270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85651" y="3123778"/>
            <a:ext cx="1740923" cy="1655964"/>
          </a:xfrm>
          <a:custGeom>
            <a:avLst/>
            <a:gdLst/>
            <a:ahLst/>
            <a:cxnLst/>
            <a:rect l="l" t="t" r="r" b="b"/>
            <a:pathLst>
              <a:path w="3251835" h="3587372">
                <a:moveTo>
                  <a:pt x="0" y="0"/>
                </a:moveTo>
                <a:lnTo>
                  <a:pt x="3251835" y="0"/>
                </a:lnTo>
                <a:lnTo>
                  <a:pt x="3251835" y="3587372"/>
                </a:lnTo>
                <a:lnTo>
                  <a:pt x="0" y="35873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14121" y="664693"/>
            <a:ext cx="1405309" cy="65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Standard</a:t>
            </a:r>
          </a:p>
          <a:p>
            <a:pPr marL="0" marR="0" lvl="0" indent="0" algn="ctr" defTabSz="914400" rtl="0" eaLnBrk="1" fontAlgn="auto" latinLnBrk="0" hangingPunct="1">
              <a:lnSpc>
                <a:spcPts val="43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F5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4771" y="1718261"/>
            <a:ext cx="1049183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Measurable Element F5.4: The facility ensures transportation &amp;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disposal of waste as per guidelines/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मापन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योग्य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तत्व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F5.4: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सुविधा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यह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सुनिश्चित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करती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है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कि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दिशा-निर्देशों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के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अनुसार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अपशिष्ट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का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परिवहन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और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निपटान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किया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mbria"/>
              </a:rPr>
              <a:t>जाए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16965" y="3023086"/>
            <a:ext cx="926860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+mn-cs"/>
              </a:rPr>
              <a:t>Waste is collected and transported in closed container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/ bags HWC has facility for disposal of Biomedical Waste – Contract with CTF or Burial pit and sharp pit within premises.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Burial pit should have approval from State Pollution Control Board Recyclable waste managed as per approved procedure No burning of any category of waste with in or outside facility 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4477FD5-7E75-FD97-46F0-BADE78212662}"/>
              </a:ext>
            </a:extLst>
          </p:cNvPr>
          <p:cNvSpPr txBox="1"/>
          <p:nvPr/>
        </p:nvSpPr>
        <p:spPr>
          <a:xfrm>
            <a:off x="2364292" y="383095"/>
            <a:ext cx="8942500" cy="1219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Cambria"/>
                <a:cs typeface="Cambria"/>
                <a:sym typeface="Cambria"/>
              </a:rPr>
              <a:t>The facility has defined and established procedures for segregation, collection, treatment and disposal of Biomedical Waste as per guidelines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Cambria"/>
              <a:cs typeface="Cambri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सुविधा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ने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दिशा-निर्देशों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के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अनुसार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जैव-चिकित्सीय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अपशिष्ट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के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पृथक्करण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संग्रह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उपचार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और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निपटान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के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लिए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प्रक्रियाएँ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निर्धारित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और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स्थापित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की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हैं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D47B7-B064-9DF2-AE1C-01CC4CE23B27}"/>
              </a:ext>
            </a:extLst>
          </p:cNvPr>
          <p:cNvSpPr txBox="1"/>
          <p:nvPr/>
        </p:nvSpPr>
        <p:spPr>
          <a:xfrm>
            <a:off x="2975" y="5149952"/>
            <a:ext cx="11840493" cy="18078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कचरे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बंद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कंटेनर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/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बैग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में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एकत्रित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किया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जाता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है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और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परिवहन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किया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जाता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है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।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स्वास्थ्य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देखभाल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केंद्र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 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में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जैव-चिकित्सीय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अपशिष्ट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निपटान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सुविधा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उपलब्ध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है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—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या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तो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कॉमन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ट्रीटमेंट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फैसिलिटी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(CTF)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साथ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अनुबंध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माध्यम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से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या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परिसर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भीतर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दफन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गड्ढे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(burial pit)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और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नुकीले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अपशिष्ट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गड्ढे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(sharp pit)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माध्यम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से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। 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दफन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गड्ढे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राज्य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प्रदूषण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नियंत्रण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बोर्ड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(State Pollution Control Board)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से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स्वीकृति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प्राप्त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होनी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चाहिए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। 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पुनर्चक्रण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योग्य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(recyclable)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कचरे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प्रबंधन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अनुमोदित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प्रक्रिया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अनुसार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किया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जाता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है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।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सुविधा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अंदर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या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बाहर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किसी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भी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श्रेणी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कचरे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को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जलाना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पूर्णतः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निषिद्ध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है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Calibri"/>
                <a:cs typeface="Calibri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Calibri"/>
              <a:cs typeface="Calibri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74DEDF5B-BA00-B68E-ECBF-F53F0B4DF8B6}"/>
              </a:ext>
            </a:extLst>
          </p:cNvPr>
          <p:cNvSpPr/>
          <p:nvPr/>
        </p:nvSpPr>
        <p:spPr>
          <a:xfrm>
            <a:off x="-63503" y="-63503"/>
            <a:ext cx="12318997" cy="6984997"/>
          </a:xfrm>
          <a:custGeom>
            <a:avLst/>
            <a:gdLst/>
            <a:ahLst/>
            <a:cxnLst/>
            <a:rect l="l" t="t" r="r" b="b"/>
            <a:pathLst>
              <a:path w="12318997" h="6984997">
                <a:moveTo>
                  <a:pt x="0" y="0"/>
                </a:moveTo>
                <a:lnTo>
                  <a:pt x="12318997" y="0"/>
                </a:lnTo>
                <a:lnTo>
                  <a:pt x="12318997" y="6984997"/>
                </a:lnTo>
                <a:lnTo>
                  <a:pt x="0" y="69849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809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Cambria</vt:lpstr>
      <vt:lpstr>Cambria Bold</vt:lpstr>
      <vt:lpstr>Arial</vt:lpstr>
      <vt:lpstr>Calibri (MS)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AAM AoC F.pdf</dc:title>
  <dc:creator>Asus</dc:creator>
  <cp:lastModifiedBy>Dr. Naveen Kumar</cp:lastModifiedBy>
  <cp:revision>269</cp:revision>
  <dcterms:created xsi:type="dcterms:W3CDTF">2006-08-16T00:00:00Z</dcterms:created>
  <dcterms:modified xsi:type="dcterms:W3CDTF">2025-10-09T08:52:16Z</dcterms:modified>
  <dc:identifier>DAGohDHo-y0</dc:identifier>
</cp:coreProperties>
</file>